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282" r:id="rId5"/>
    <p:sldId id="299" r:id="rId6"/>
    <p:sldId id="301" r:id="rId7"/>
    <p:sldId id="300" r:id="rId8"/>
    <p:sldId id="302" r:id="rId9"/>
    <p:sldId id="303" r:id="rId10"/>
    <p:sldId id="304" r:id="rId11"/>
    <p:sldId id="305" r:id="rId12"/>
    <p:sldId id="306" r:id="rId13"/>
    <p:sldId id="298" r:id="rId14"/>
    <p:sldId id="292" r:id="rId15"/>
    <p:sldId id="285" r:id="rId16"/>
    <p:sldId id="296" r:id="rId17"/>
    <p:sldId id="297" r:id="rId18"/>
    <p:sldId id="283" r:id="rId19"/>
  </p:sldIdLst>
  <p:sldSz cx="12192000" cy="6858000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BABA"/>
    <a:srgbClr val="8BB20C"/>
    <a:srgbClr val="8E4700"/>
    <a:srgbClr val="A1CC18"/>
    <a:srgbClr val="CCEA97"/>
    <a:srgbClr val="8DA73C"/>
    <a:srgbClr val="ABD337"/>
    <a:srgbClr val="CAE794"/>
    <a:srgbClr val="FFFFFF"/>
    <a:srgbClr val="1554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3" autoAdjust="0"/>
    <p:restoredTop sz="94438" autoAdjust="0"/>
  </p:normalViewPr>
  <p:slideViewPr>
    <p:cSldViewPr snapToGrid="0">
      <p:cViewPr varScale="1">
        <p:scale>
          <a:sx n="115" d="100"/>
          <a:sy n="115" d="100"/>
        </p:scale>
        <p:origin x="120" y="144"/>
      </p:cViewPr>
      <p:guideLst/>
    </p:cSldViewPr>
  </p:slideViewPr>
  <p:outlineViewPr>
    <p:cViewPr>
      <p:scale>
        <a:sx n="33" d="100"/>
        <a:sy n="33" d="100"/>
      </p:scale>
      <p:origin x="0" y="-69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6657" tIns="48328" rIns="96657" bIns="4832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6657" tIns="48328" rIns="96657" bIns="48328" rtlCol="0"/>
          <a:lstStyle>
            <a:lvl1pPr algn="r">
              <a:defRPr sz="1300"/>
            </a:lvl1pPr>
          </a:lstStyle>
          <a:p>
            <a:fld id="{EF1077DB-935E-4A0A-947A-D283B9F9F452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6657" tIns="48328" rIns="96657" bIns="4832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6657" tIns="48328" rIns="96657" bIns="48328" rtlCol="0" anchor="b"/>
          <a:lstStyle>
            <a:lvl1pPr algn="r">
              <a:defRPr sz="13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8"/>
          </a:xfrm>
          <a:prstGeom prst="rect">
            <a:avLst/>
          </a:prstGeom>
        </p:spPr>
        <p:txBody>
          <a:bodyPr vert="horz" lIns="96657" tIns="48328" rIns="96657" bIns="48328" rtlCol="0"/>
          <a:lstStyle>
            <a:lvl1pPr algn="l">
              <a:defRPr sz="1300"/>
            </a:lvl1pPr>
          </a:lstStyle>
          <a:p>
            <a:endParaRPr lang="en-US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1728"/>
          </a:xfrm>
          <a:prstGeom prst="rect">
            <a:avLst/>
          </a:prstGeom>
        </p:spPr>
        <p:txBody>
          <a:bodyPr vert="horz" lIns="96657" tIns="48328" rIns="96657" bIns="48328" rtlCol="0"/>
          <a:lstStyle>
            <a:lvl1pPr algn="r">
              <a:defRPr sz="1300"/>
            </a:lvl1pPr>
          </a:lstStyle>
          <a:p>
            <a:fld id="{2D9EC30E-1A71-4188-9BE7-E2A64929A436}" type="datetimeFigureOut">
              <a:rPr lang="en-US" noProof="0" smtClean="0"/>
              <a:t>4/21/2021</a:t>
            </a:fld>
            <a:endParaRPr lang="en-US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7" tIns="48328" rIns="96657" bIns="48328" rtlCol="0" anchor="ctr"/>
          <a:lstStyle/>
          <a:p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8"/>
            <a:ext cx="5852160" cy="3780472"/>
          </a:xfrm>
          <a:prstGeom prst="rect">
            <a:avLst/>
          </a:prstGeom>
        </p:spPr>
        <p:txBody>
          <a:bodyPr vert="horz" lIns="96657" tIns="48328" rIns="96657" bIns="48328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7"/>
          </a:xfrm>
          <a:prstGeom prst="rect">
            <a:avLst/>
          </a:prstGeom>
        </p:spPr>
        <p:txBody>
          <a:bodyPr vert="horz" lIns="96657" tIns="48328" rIns="96657" bIns="48328" rtlCol="0" anchor="b"/>
          <a:lstStyle>
            <a:lvl1pPr algn="l">
              <a:defRPr sz="1300"/>
            </a:lvl1pPr>
          </a:lstStyle>
          <a:p>
            <a:endParaRPr lang="en-US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474"/>
            <a:ext cx="3169920" cy="481727"/>
          </a:xfrm>
          <a:prstGeom prst="rect">
            <a:avLst/>
          </a:prstGeom>
        </p:spPr>
        <p:txBody>
          <a:bodyPr vert="horz" lIns="96657" tIns="48328" rIns="96657" bIns="48328" rtlCol="0" anchor="b"/>
          <a:lstStyle>
            <a:lvl1pPr algn="r">
              <a:defRPr sz="1300"/>
            </a:lvl1pPr>
          </a:lstStyle>
          <a:p>
            <a:fld id="{8530193B-564F-4854-8A52-728F3FB19C85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4000" cy="6569999"/>
          </a:xfrm>
          <a:solidFill>
            <a:schemeClr val="bg1">
              <a:lumMod val="95000"/>
            </a:schemeClr>
          </a:solidFill>
        </p:spPr>
        <p:txBody>
          <a:bodyPr lIns="0" rIns="1764000" anchor="ctr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&amp; Drop your </a:t>
            </a:r>
            <a:r>
              <a:rPr lang="en-US" noProof="0" dirty="0" smtClean="0"/>
              <a:t>photo</a:t>
            </a:r>
            <a:endParaRPr lang="en-US" dirty="0" smtClean="0"/>
          </a:p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dirty="0" smtClean="0"/>
          </a:p>
          <a:p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" t="58" r="80" b="1932"/>
          <a:stretch/>
        </p:blipFill>
        <p:spPr>
          <a:xfrm>
            <a:off x="134475" y="142875"/>
            <a:ext cx="11904000" cy="65627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54632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56F629-658F-4B7E-A1D1-2522EA76B0D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5380A33-49FB-43FC-B60E-34A2E5556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C657649-400B-459D-918F-D5C58351DE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886" y="1512000"/>
            <a:ext cx="5472114" cy="4664963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923135C-68B1-4D2B-80D0-318CB859F7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886" y="1512000"/>
            <a:ext cx="5472114" cy="4664963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449EF3-C757-4F43-906C-DE0FF6262B2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6924A5-8BD5-4AC6-84B9-2F1A4AFCF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BF39E7D-3145-466A-B07A-D49E661CEF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D33A71EE-E94D-4F02-B8C5-DC59F45638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99886" y="1512000"/>
            <a:ext cx="547211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EF63D731-8A55-4A6C-A975-9B0F1F4356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2505075"/>
            <a:ext cx="5472114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0CBD79B-0266-4692-9562-0F7706A2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87" y="2505075"/>
            <a:ext cx="5472114" cy="3684588"/>
          </a:xfrm>
        </p:spPr>
        <p:txBody>
          <a:bodyPr/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225515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84F2FFD-7164-411A-96A5-A5211A6CA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B3FD9-234A-4B72-9A91-D7DD23D39CD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FDBADDA-AF39-45A0-BBAB-A87608C0A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 smtClean="0"/>
              <a:t>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05EC740-58FD-4D74-B7D7-DA487FC5E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987425"/>
            <a:ext cx="5472000" cy="47185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042043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083984-DDF1-4D26-BB0A-9EE8430AB2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5601" y="4889910"/>
            <a:ext cx="4840085" cy="816077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vert="horz" lIns="0" tIns="144000" rIns="180000" bIns="0" rtlCol="0">
            <a:noAutofit/>
          </a:bodyPr>
          <a:lstStyle>
            <a:lvl1pPr marL="0" indent="0" algn="r">
              <a:buNone/>
              <a:defRPr lang="en-US">
                <a:solidFill>
                  <a:schemeClr val="tx1"/>
                </a:solidFill>
              </a:defRPr>
            </a:lvl1pPr>
          </a:lstStyle>
          <a:p>
            <a:pPr marL="266700" lvl="0" indent="-266700" algn="r"/>
            <a:r>
              <a:rPr lang="en-US" noProof="0" smtClean="0"/>
              <a:t>Edit Master text styles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E28466D9-7530-474E-BC12-1642958B72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5999" y="987425"/>
            <a:ext cx="5471999" cy="47185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549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87D291-05F0-4DD7-A728-945B6C9F2382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1A6105F-5309-4A56-AAF2-8D4A0477F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F7A73E-4A54-4742-8586-DD6DAA3BC61C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313656" y="1955257"/>
            <a:ext cx="9564688" cy="2947486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0921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" t="9388" r="-80" b="-427"/>
          <a:stretch/>
        </p:blipFill>
        <p:spPr>
          <a:xfrm>
            <a:off x="144000" y="142875"/>
            <a:ext cx="11904000" cy="6096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9100" y="804500"/>
            <a:ext cx="4416588" cy="381871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segue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816075"/>
          </a:xfrm>
          <a:solidFill>
            <a:schemeClr val="bg1">
              <a:alpha val="80000"/>
            </a:schemeClr>
          </a:solidFill>
          <a:ln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920514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A9BE28-009E-4D88-9951-81B453F75A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solidFill>
            <a:schemeClr val="bg1"/>
          </a:solidFill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060155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6" t="9106" r="609" b="25023"/>
          <a:stretch/>
        </p:blipFill>
        <p:spPr>
          <a:xfrm>
            <a:off x="144600" y="114300"/>
            <a:ext cx="11904000" cy="6229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0" y="2438399"/>
            <a:ext cx="53856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72000" tIns="180000" rIns="180000" bIns="0" anchor="t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48971" y="4479264"/>
            <a:ext cx="2851629" cy="7495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26815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69100" y="144000"/>
            <a:ext cx="5280100" cy="6048000"/>
          </a:xfrm>
          <a:solidFill>
            <a:schemeClr val="bg1">
              <a:lumMod val="95000"/>
            </a:schemeClr>
          </a:solidFill>
        </p:spPr>
        <p:txBody>
          <a:bodyPr lIns="0" tIns="18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93000" y="2438399"/>
            <a:ext cx="3836200" cy="3044399"/>
          </a:xfrm>
          <a:gradFill>
            <a:gsLst>
              <a:gs pos="83186">
                <a:schemeClr val="bg1"/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46000">
                <a:schemeClr val="bg1">
                  <a:alpha val="90000"/>
                </a:schemeClr>
              </a:gs>
            </a:gsLst>
            <a:lin ang="3600000" scaled="0"/>
          </a:gradFill>
        </p:spPr>
        <p:txBody>
          <a:bodyPr lIns="432000" tIns="432000" rIns="72000" bIns="1188000" anchor="t"/>
          <a:lstStyle>
            <a:lvl1pPr algn="l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Slide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47000" y="4465176"/>
            <a:ext cx="3372329" cy="774934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</a:ln>
        </p:spPr>
        <p:txBody>
          <a:bodyPr lIns="180000" tIns="144000" rIns="0"/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2000" y="2438399"/>
            <a:ext cx="5472000" cy="30444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/>
          <a:srcRect l="20395" r="14064"/>
          <a:stretch/>
        </p:blipFill>
        <p:spPr>
          <a:xfrm>
            <a:off x="6766559" y="144000"/>
            <a:ext cx="5323865" cy="6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814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5280100" cy="6060155"/>
          </a:xfrm>
          <a:solidFill>
            <a:schemeClr val="bg1">
              <a:lumMod val="95000"/>
            </a:schemeClr>
          </a:solidFill>
        </p:spPr>
        <p:txBody>
          <a:bodyPr lIns="0" tIns="1440000" rIns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D3924F-A5EC-4141-A191-1A110C406AF7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3263899"/>
            <a:ext cx="5472000" cy="2442088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B24018-690B-4552-9994-3F090E16014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D8B2323-066D-4AC1-9FC8-A06D7E8B58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30A9B71-A789-4057-B729-15D78CF34E0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5601" y="3263898"/>
            <a:ext cx="4840085" cy="1626013"/>
          </a:xfrm>
          <a:gradFill>
            <a:gsLst>
              <a:gs pos="3186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59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499E1708-B7A6-4D6F-9968-5398B335FA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601" y="4889912"/>
            <a:ext cx="4840085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75291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/>
          <a:lstStyle>
            <a:lvl1pPr marL="0" indent="0">
              <a:buNone/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FD215-79E5-48E4-95DB-2C5E5A1F8E8F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F905B34-4C18-4A8D-8167-57B7BF03D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FDA3C530-12F9-48FC-BC5E-D34BDC504BC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44000" y="143999"/>
            <a:ext cx="11905200" cy="6047999"/>
          </a:xfrm>
          <a:solidFill>
            <a:schemeClr val="bg1">
              <a:lumMod val="95000"/>
            </a:schemeClr>
          </a:solidFill>
        </p:spPr>
        <p:txBody>
          <a:bodyPr lIns="0" r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64900" y="4910452"/>
            <a:ext cx="4101900" cy="773546"/>
          </a:xfrm>
          <a:solidFill>
            <a:schemeClr val="tx1"/>
          </a:solidFill>
        </p:spPr>
        <p:txBody>
          <a:bodyPr lIns="180000" tIns="72000" rIns="180000" anchor="t"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C14527-4DF5-4A98-AE66-C80F3B8E6D2E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78C031A-1E1B-4E18-9052-CA6639754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">
            <a:extLst>
              <a:ext uri="{FF2B5EF4-FFF2-40B4-BE49-F238E27FC236}">
                <a16:creationId xmlns:a16="http://schemas.microsoft.com/office/drawing/2014/main" id="{837F9836-5B23-424D-8C60-AC02A8512A4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44000" y="144000"/>
            <a:ext cx="11905200" cy="6570000"/>
          </a:xfrm>
          <a:solidFill>
            <a:schemeClr val="bg1">
              <a:lumMod val="95000"/>
            </a:schemeClr>
          </a:solidFill>
        </p:spPr>
        <p:txBody>
          <a:bodyPr lIns="1764000" rIns="0" anchor="ctr"/>
          <a:lstStyle>
            <a:lvl1pPr marL="0" indent="0" algn="l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15412" y="360000"/>
            <a:ext cx="4416588" cy="4716572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15413" y="5076572"/>
            <a:ext cx="4416587" cy="1421429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468000"/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Full Name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CEB7A85F-8707-4B62-B299-F53931B861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48708" y="5540135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BA4C7E3C-7C17-46E9-928A-D3D505EEAAE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48708" y="5809779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6ADD6EB2-7D8E-4991-87A6-02723731EB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48708" y="6079423"/>
            <a:ext cx="3396887" cy="196707"/>
          </a:xfrm>
        </p:spPr>
        <p:txBody>
          <a:bodyPr/>
          <a:lstStyle>
            <a:lvl1pPr marL="0" indent="0" algn="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6844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BE77267-9F51-4226-989C-ED57465596ED}"/>
              </a:ext>
            </a:extLst>
          </p:cNvPr>
          <p:cNvSpPr/>
          <p:nvPr userDrawn="1"/>
        </p:nvSpPr>
        <p:spPr>
          <a:xfrm>
            <a:off x="0" y="671400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A2CC678-341F-44F8-AE2E-A6C84D75C56A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87A001A-FE8B-41CE-AC81-69D4A2339087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1416AC-94BD-4442-B771-E1ACAA70367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DB31DC4-A207-4A23-8E7A-40D0ECD04FD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0000" y="359999"/>
            <a:ext cx="4416588" cy="5321927"/>
          </a:xfrm>
          <a:gradFill>
            <a:gsLst>
              <a:gs pos="46000">
                <a:schemeClr val="bg1">
                  <a:alpha val="90000"/>
                </a:schemeClr>
              </a:gs>
              <a:gs pos="0">
                <a:schemeClr val="accent1">
                  <a:lumMod val="20000"/>
                  <a:lumOff val="80000"/>
                  <a:alpha val="50000"/>
                </a:schemeClr>
              </a:gs>
              <a:gs pos="80000">
                <a:schemeClr val="bg1"/>
              </a:gs>
            </a:gsLst>
            <a:lin ang="3600000" scaled="0"/>
          </a:gradFill>
        </p:spPr>
        <p:txBody>
          <a:bodyPr lIns="72000" rIns="180000" bIns="180000" anchor="b"/>
          <a:lstStyle>
            <a:lvl1pPr algn="r">
              <a:lnSpc>
                <a:spcPts val="4700"/>
              </a:lnSpc>
              <a:defRPr sz="4500"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9999" y="5681926"/>
            <a:ext cx="4416587" cy="816075"/>
          </a:xfrm>
          <a:solidFill>
            <a:schemeClr val="bg1">
              <a:alpha val="80000"/>
            </a:schemeClr>
          </a:solidFill>
          <a:ln w="3175">
            <a:gradFill>
              <a:gsLst>
                <a:gs pos="0">
                  <a:schemeClr val="bg1"/>
                </a:gs>
                <a:gs pos="100000">
                  <a:schemeClr val="accent1"/>
                </a:gs>
              </a:gsLst>
              <a:lin ang="0" scaled="0"/>
            </a:gradFill>
          </a:ln>
        </p:spPr>
        <p:txBody>
          <a:bodyPr tIns="144000" rIns="180000"/>
          <a:lstStyle>
            <a:lvl1pPr marL="0" indent="0" algn="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479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6726F2C-157B-477E-AD76-8F54126834C2}"/>
              </a:ext>
            </a:extLst>
          </p:cNvPr>
          <p:cNvSpPr/>
          <p:nvPr userDrawn="1"/>
        </p:nvSpPr>
        <p:spPr>
          <a:xfrm>
            <a:off x="0" y="6191250"/>
            <a:ext cx="12192000" cy="6667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40000" cy="437752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4FB90F-5E6B-4508-96BB-939635D11AFF}"/>
              </a:ext>
            </a:extLst>
          </p:cNvPr>
          <p:cNvSpPr/>
          <p:nvPr userDrawn="1"/>
        </p:nvSpPr>
        <p:spPr>
          <a:xfrm>
            <a:off x="0" y="0"/>
            <a:ext cx="12192000" cy="144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4A1CB7-B157-440C-BA82-A62890EF3721}"/>
              </a:ext>
            </a:extLst>
          </p:cNvPr>
          <p:cNvSpPr/>
          <p:nvPr userDrawn="1"/>
        </p:nvSpPr>
        <p:spPr>
          <a:xfrm>
            <a:off x="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5B1BAC-5CBE-4B0E-B0AA-1C05EBEE964E}"/>
              </a:ext>
            </a:extLst>
          </p:cNvPr>
          <p:cNvSpPr/>
          <p:nvPr userDrawn="1"/>
        </p:nvSpPr>
        <p:spPr>
          <a:xfrm>
            <a:off x="12048000" y="92074"/>
            <a:ext cx="144000" cy="6629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68BD16A-5998-4CCA-B0F2-62F67B639AF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36000 w 12192000"/>
              <a:gd name="connsiteY0" fmla="*/ 36000 h 6858000"/>
              <a:gd name="connsiteX1" fmla="*/ 36000 w 12192000"/>
              <a:gd name="connsiteY1" fmla="*/ 6822000 h 6858000"/>
              <a:gd name="connsiteX2" fmla="*/ 12156000 w 12192000"/>
              <a:gd name="connsiteY2" fmla="*/ 6822000 h 6858000"/>
              <a:gd name="connsiteX3" fmla="*/ 12156000 w 12192000"/>
              <a:gd name="connsiteY3" fmla="*/ 36000 h 6858000"/>
              <a:gd name="connsiteX4" fmla="*/ 0 w 12192000"/>
              <a:gd name="connsiteY4" fmla="*/ 0 h 6858000"/>
              <a:gd name="connsiteX5" fmla="*/ 36000 w 12192000"/>
              <a:gd name="connsiteY5" fmla="*/ 0 h 6858000"/>
              <a:gd name="connsiteX6" fmla="*/ 1215600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36000 h 6858000"/>
              <a:gd name="connsiteX9" fmla="*/ 12192000 w 12192000"/>
              <a:gd name="connsiteY9" fmla="*/ 6822000 h 6858000"/>
              <a:gd name="connsiteX10" fmla="*/ 12192000 w 12192000"/>
              <a:gd name="connsiteY10" fmla="*/ 6858000 h 6858000"/>
              <a:gd name="connsiteX11" fmla="*/ 12156000 w 12192000"/>
              <a:gd name="connsiteY11" fmla="*/ 6858000 h 6858000"/>
              <a:gd name="connsiteX12" fmla="*/ 36000 w 12192000"/>
              <a:gd name="connsiteY12" fmla="*/ 6858000 h 6858000"/>
              <a:gd name="connsiteX13" fmla="*/ 0 w 12192000"/>
              <a:gd name="connsiteY13" fmla="*/ 6858000 h 6858000"/>
              <a:gd name="connsiteX14" fmla="*/ 0 w 12192000"/>
              <a:gd name="connsiteY14" fmla="*/ 6822000 h 6858000"/>
              <a:gd name="connsiteX15" fmla="*/ 0 w 12192000"/>
              <a:gd name="connsiteY15" fmla="*/ 36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6858000">
                <a:moveTo>
                  <a:pt x="36000" y="36000"/>
                </a:moveTo>
                <a:lnTo>
                  <a:pt x="36000" y="6822000"/>
                </a:lnTo>
                <a:lnTo>
                  <a:pt x="12156000" y="6822000"/>
                </a:lnTo>
                <a:lnTo>
                  <a:pt x="12156000" y="36000"/>
                </a:lnTo>
                <a:close/>
                <a:moveTo>
                  <a:pt x="0" y="0"/>
                </a:moveTo>
                <a:lnTo>
                  <a:pt x="36000" y="0"/>
                </a:lnTo>
                <a:lnTo>
                  <a:pt x="12156000" y="0"/>
                </a:lnTo>
                <a:lnTo>
                  <a:pt x="12192000" y="0"/>
                </a:lnTo>
                <a:lnTo>
                  <a:pt x="12192000" y="36000"/>
                </a:lnTo>
                <a:lnTo>
                  <a:pt x="12192000" y="6822000"/>
                </a:lnTo>
                <a:lnTo>
                  <a:pt x="12192000" y="6858000"/>
                </a:lnTo>
                <a:lnTo>
                  <a:pt x="12156000" y="6858000"/>
                </a:lnTo>
                <a:lnTo>
                  <a:pt x="36000" y="6858000"/>
                </a:lnTo>
                <a:lnTo>
                  <a:pt x="0" y="6858000"/>
                </a:lnTo>
                <a:lnTo>
                  <a:pt x="0" y="6822000"/>
                </a:lnTo>
                <a:lnTo>
                  <a:pt x="0" y="36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77425" y="6322399"/>
            <a:ext cx="370575" cy="365125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4000" y="6322399"/>
            <a:ext cx="411480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  <p:sldLayoutId id="2147483666" r:id="rId5"/>
    <p:sldLayoutId id="2147483659" r:id="rId6"/>
    <p:sldLayoutId id="2147483660" r:id="rId7"/>
    <p:sldLayoutId id="2147483664" r:id="rId8"/>
    <p:sldLayoutId id="2147483668" r:id="rId9"/>
    <p:sldLayoutId id="2147483669" r:id="rId10"/>
    <p:sldLayoutId id="2147483650" r:id="rId11"/>
    <p:sldLayoutId id="2147483652" r:id="rId12"/>
    <p:sldLayoutId id="2147483667" r:id="rId13"/>
    <p:sldLayoutId id="2147483656" r:id="rId14"/>
    <p:sldLayoutId id="2147483657" r:id="rId15"/>
    <p:sldLayoutId id="2147483671" r:id="rId16"/>
    <p:sldLayoutId id="2147483672" r:id="rId17"/>
    <p:sldLayoutId id="2147483654" r:id="rId18"/>
    <p:sldLayoutId id="2147483673" r:id="rId19"/>
    <p:sldLayoutId id="2147483655" r:id="rId2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sv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Kinetic FIO Engine Design</a:t>
            </a: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ln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6150" t="19386" r="20481" b="14400"/>
          <a:stretch/>
        </p:blipFill>
        <p:spPr>
          <a:xfrm>
            <a:off x="144000" y="146303"/>
            <a:ext cx="5287536" cy="605462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096000" y="2552131"/>
            <a:ext cx="5472000" cy="3153856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15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9099" y="4623212"/>
            <a:ext cx="4416587" cy="1121605"/>
          </a:xfrm>
          <a:ln w="3175"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accent1"/>
                </a:gs>
              </a:gsLst>
            </a:gradFill>
          </a:ln>
        </p:spPr>
        <p:txBody>
          <a:bodyPr/>
          <a:lstStyle/>
          <a:p>
            <a:endParaRPr lang="en-US" sz="1600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618" t="8882" r="108" b="23377"/>
          <a:stretch/>
        </p:blipFill>
        <p:spPr>
          <a:xfrm>
            <a:off x="91439" y="146304"/>
            <a:ext cx="11960353" cy="6045694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tx1"/>
          </a:solidFill>
        </p:spPr>
        <p:txBody>
          <a:bodyPr/>
          <a:lstStyle/>
          <a:p>
            <a:r>
              <a:rPr lang="en-US" dirty="0" err="1" smtClean="0"/>
              <a:t>Fini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Title 7" hidden="1">
            <a:extLst>
              <a:ext uri="{FF2B5EF4-FFF2-40B4-BE49-F238E27FC236}">
                <a16:creationId xmlns:a16="http://schemas.microsoft.com/office/drawing/2014/main" id="{7FF01862-0639-48CD-A883-31DC1B378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Image Slide</a:t>
            </a:r>
          </a:p>
        </p:txBody>
      </p:sp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6649"/>
          <a:stretch/>
        </p:blipFill>
        <p:spPr>
          <a:xfrm>
            <a:off x="144000" y="164592"/>
            <a:ext cx="11905200" cy="6549408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C7833EF-F2FC-4C18-9E89-7491D88CF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7684" y="360000"/>
            <a:ext cx="4416588" cy="4716572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4" name="Subtitle 13">
            <a:extLst>
              <a:ext uri="{FF2B5EF4-FFF2-40B4-BE49-F238E27FC236}">
                <a16:creationId xmlns:a16="http://schemas.microsoft.com/office/drawing/2014/main" id="{C9AEF562-1B88-4933-832C-6BD075D10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7685" y="5076572"/>
            <a:ext cx="4416587" cy="1421429"/>
          </a:xfrm>
        </p:spPr>
        <p:txBody>
          <a:bodyPr/>
          <a:lstStyle/>
          <a:p>
            <a:r>
              <a:rPr lang="en-US" dirty="0" smtClean="0"/>
              <a:t>Philip Kufeldt</a:t>
            </a:r>
            <a:endParaRPr lang="en-US" dirty="0"/>
          </a:p>
        </p:txBody>
      </p:sp>
      <p:pic>
        <p:nvPicPr>
          <p:cNvPr id="8" name="Graphic 7" descr="User" title="Icon - Presenter Name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75751" y="5243978"/>
            <a:ext cx="180909" cy="180909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80980" y="5540135"/>
            <a:ext cx="3396887" cy="196707"/>
          </a:xfrm>
        </p:spPr>
        <p:txBody>
          <a:bodyPr/>
          <a:lstStyle/>
          <a:p>
            <a:r>
              <a:rPr lang="en-US" dirty="0"/>
              <a:t>+1 </a:t>
            </a:r>
            <a:r>
              <a:rPr lang="en-US" dirty="0" smtClean="0"/>
              <a:t>408 206 6689</a:t>
            </a:r>
            <a:endParaRPr lang="en-US" dirty="0"/>
          </a:p>
        </p:txBody>
      </p:sp>
      <p:pic>
        <p:nvPicPr>
          <p:cNvPr id="10" name="Graphic 9" descr="Smart Phone" title="Icon - Presenter Phone Number">
            <a:extLst>
              <a:ext uri="{FF2B5EF4-FFF2-40B4-BE49-F238E27FC236}">
                <a16:creationId xmlns:a16="http://schemas.microsoft.com/office/drawing/2014/main" id="{A29DE31C-E099-4579-BB03-675E0A40C5F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75751" y="5533246"/>
            <a:ext cx="180909" cy="180909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80980" y="5809618"/>
            <a:ext cx="3396887" cy="196707"/>
          </a:xfrm>
        </p:spPr>
        <p:txBody>
          <a:bodyPr/>
          <a:lstStyle/>
          <a:p>
            <a:r>
              <a:rPr lang="en-US" dirty="0" smtClean="0"/>
              <a:t>philip@kufeldt.net</a:t>
            </a:r>
            <a:endParaRPr lang="en-US" dirty="0"/>
          </a:p>
          <a:p>
            <a:endParaRPr lang="en-US" dirty="0"/>
          </a:p>
        </p:txBody>
      </p:sp>
      <p:pic>
        <p:nvPicPr>
          <p:cNvPr id="9" name="Graphic 8" descr="Envelope" title="Icon Presenter Email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5751" y="5822514"/>
            <a:ext cx="180909" cy="180909"/>
          </a:xfrm>
          <a:prstGeom prst="rect">
            <a:avLst/>
          </a:prstGeom>
        </p:spPr>
      </p:pic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F73EDC26-15F7-41F7-8D1D-E36AFD8FA71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6116" y="6079423"/>
            <a:ext cx="3396887" cy="196707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11" name="Graphic 10" descr="Link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5054" y="6093494"/>
            <a:ext cx="202303" cy="20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43600" y="4287520"/>
            <a:ext cx="5385600" cy="119527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918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3B7D2F0-D16B-4916-87C1-9B29D9E765CF}"/>
              </a:ext>
            </a:extLst>
          </p:cNvPr>
          <p:cNvSpPr>
            <a:spLocks noGrp="1"/>
          </p:cNvSpPr>
          <p:nvPr>
            <p:ph sz="half" idx="15"/>
          </p:nvPr>
        </p:nvSpPr>
        <p:spPr/>
        <p:txBody>
          <a:bodyPr/>
          <a:lstStyle/>
          <a:p>
            <a:pPr marL="0" indent="0">
              <a:buNone/>
            </a:pPr>
            <a:endParaRPr lang="en-US" sz="11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15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FIO </a:t>
            </a:r>
          </a:p>
          <a:p>
            <a:pPr lvl="1"/>
            <a:r>
              <a:rPr lang="en-US" dirty="0"/>
              <a:t>flexible test case </a:t>
            </a:r>
            <a:r>
              <a:rPr lang="en-US" dirty="0" smtClean="0"/>
              <a:t>definition</a:t>
            </a:r>
          </a:p>
          <a:p>
            <a:pPr lvl="2"/>
            <a:r>
              <a:rPr lang="en-US" dirty="0" smtClean="0"/>
              <a:t>control over block size, length, duration, rand/</a:t>
            </a:r>
            <a:r>
              <a:rPr lang="en-US" dirty="0" err="1" smtClean="0"/>
              <a:t>seq</a:t>
            </a:r>
            <a:r>
              <a:rPr lang="en-US" dirty="0" smtClean="0"/>
              <a:t> </a:t>
            </a:r>
            <a:r>
              <a:rPr lang="en-US" dirty="0" err="1" smtClean="0"/>
              <a:t>io</a:t>
            </a:r>
            <a:r>
              <a:rPr lang="en-US" dirty="0" smtClean="0"/>
              <a:t> patterns, sync/</a:t>
            </a:r>
            <a:r>
              <a:rPr lang="en-US" dirty="0" err="1" smtClean="0"/>
              <a:t>async</a:t>
            </a:r>
            <a:r>
              <a:rPr lang="en-US" dirty="0" smtClean="0"/>
              <a:t> control, multi threaded IO generation</a:t>
            </a:r>
          </a:p>
          <a:p>
            <a:pPr lvl="2"/>
            <a:r>
              <a:rPr lang="en-US" dirty="0" smtClean="0"/>
              <a:t>these definitions can live </a:t>
            </a:r>
            <a:r>
              <a:rPr lang="en-US" dirty="0" err="1" smtClean="0"/>
              <a:t>standrard</a:t>
            </a:r>
            <a:r>
              <a:rPr lang="en-US" dirty="0" smtClean="0"/>
              <a:t> text definition files</a:t>
            </a:r>
            <a:endParaRPr lang="en-US" dirty="0"/>
          </a:p>
          <a:p>
            <a:pPr lvl="1"/>
            <a:r>
              <a:rPr lang="en-US" dirty="0" smtClean="0"/>
              <a:t>provides great statistics reporting</a:t>
            </a:r>
          </a:p>
          <a:p>
            <a:pPr lvl="1"/>
            <a:r>
              <a:rPr lang="en-US" dirty="0" smtClean="0"/>
              <a:t>lightweight</a:t>
            </a:r>
            <a:r>
              <a:rPr lang="en-US" dirty="0"/>
              <a:t>, single binary</a:t>
            </a:r>
          </a:p>
          <a:p>
            <a:pPr lvl="1"/>
            <a:r>
              <a:rPr lang="en-US" dirty="0"/>
              <a:t>backend IO API (</a:t>
            </a:r>
            <a:r>
              <a:rPr lang="en-US" dirty="0" err="1"/>
              <a:t>ioengine</a:t>
            </a:r>
            <a:r>
              <a:rPr lang="en-US" dirty="0"/>
              <a:t>)</a:t>
            </a:r>
          </a:p>
          <a:p>
            <a:pPr lvl="1"/>
            <a:r>
              <a:rPr lang="en-US" dirty="0" smtClean="0"/>
              <a:t>doesn’t </a:t>
            </a:r>
            <a:r>
              <a:rPr lang="en-US" dirty="0"/>
              <a:t>natively support KV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FIO Background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64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FIO </a:t>
            </a:r>
            <a:r>
              <a:rPr lang="en-US" dirty="0" smtClean="0"/>
              <a:t>Support - New Kinetic FIO engine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2000" dirty="0"/>
              <a:t>Get/Delete tests require loading key value dataset</a:t>
            </a:r>
          </a:p>
          <a:p>
            <a:pPr lvl="1"/>
            <a:r>
              <a:rPr lang="en-US" sz="1800" dirty="0"/>
              <a:t>Initially require non-variable block size tests</a:t>
            </a:r>
          </a:p>
          <a:p>
            <a:r>
              <a:rPr lang="en-US" sz="2000" dirty="0"/>
              <a:t>Block sizes limited to max value size (1MiB) and to multiples of 1KiB</a:t>
            </a:r>
          </a:p>
          <a:p>
            <a:r>
              <a:rPr lang="en-US" sz="2000" dirty="0"/>
              <a:t>Requires trim tests be done separately</a:t>
            </a:r>
          </a:p>
          <a:p>
            <a:r>
              <a:rPr lang="en-US" sz="2000" dirty="0"/>
              <a:t>Fork not supported, but threading is</a:t>
            </a:r>
          </a:p>
          <a:p>
            <a:r>
              <a:rPr lang="en-US" sz="2000" dirty="0"/>
              <a:t>Max jobs supported is 4k</a:t>
            </a:r>
          </a:p>
          <a:p>
            <a:r>
              <a:rPr lang="en-US" sz="2000" dirty="0"/>
              <a:t>Performs a buffer copy  on gets only for verify tests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Sync-only QD=1</a:t>
            </a:r>
          </a:p>
          <a:p>
            <a:pPr lvl="1"/>
            <a:r>
              <a:rPr lang="en-US" sz="1800" dirty="0" smtClean="0"/>
              <a:t>All jobs use </a:t>
            </a:r>
            <a:r>
              <a:rPr lang="en-US" sz="1800" dirty="0" smtClean="0"/>
              <a:t>one kinetic connection</a:t>
            </a:r>
          </a:p>
          <a:p>
            <a:pPr lvl="2"/>
            <a:r>
              <a:rPr lang="en-US" sz="1600" dirty="0" smtClean="0"/>
              <a:t>Can </a:t>
            </a:r>
            <a:r>
              <a:rPr lang="en-US" sz="1600" dirty="0" smtClean="0"/>
              <a:t>perform larger QDs by jobs &gt; 1 </a:t>
            </a:r>
            <a:endParaRPr lang="en-US" sz="1600" dirty="0" smtClean="0"/>
          </a:p>
          <a:p>
            <a:r>
              <a:rPr lang="en-US" sz="2000" dirty="0" smtClean="0"/>
              <a:t>New Kinetic </a:t>
            </a:r>
            <a:r>
              <a:rPr lang="en-US" sz="2000" dirty="0" err="1" smtClean="0"/>
              <a:t>Async</a:t>
            </a:r>
            <a:r>
              <a:rPr lang="en-US" sz="2000" dirty="0" smtClean="0"/>
              <a:t> engine planned</a:t>
            </a:r>
            <a:endParaRPr lang="en-US" sz="2000" dirty="0"/>
          </a:p>
          <a:p>
            <a:r>
              <a:rPr lang="en-US" sz="2000" dirty="0"/>
              <a:t>Map R/W/T to G/P/D</a:t>
            </a:r>
          </a:p>
          <a:p>
            <a:r>
              <a:rPr lang="en-US" sz="2000" dirty="0" smtClean="0"/>
              <a:t>Keys constructed from </a:t>
            </a:r>
            <a:r>
              <a:rPr lang="en-US" sz="2000" dirty="0"/>
              <a:t>job (JJJ), </a:t>
            </a:r>
            <a:r>
              <a:rPr lang="en-US" sz="2000" dirty="0" err="1"/>
              <a:t>blocksize</a:t>
            </a:r>
            <a:r>
              <a:rPr lang="en-US" sz="2000" dirty="0"/>
              <a:t> (BBBBB), and IO offset (O),            </a:t>
            </a:r>
          </a:p>
          <a:p>
            <a:pPr lvl="1"/>
            <a:r>
              <a:rPr lang="en-US" sz="1800" dirty="0" smtClean="0"/>
              <a:t>key </a:t>
            </a:r>
            <a:r>
              <a:rPr lang="en-US" sz="1800" dirty="0"/>
              <a:t>= “F:JJJBBBBBOOOOOOOOOOOO” </a:t>
            </a:r>
            <a:r>
              <a:rPr lang="en-US" sz="1800" dirty="0" smtClean="0"/>
              <a:t>, where </a:t>
            </a:r>
            <a:r>
              <a:rPr lang="en-US" sz="1800" dirty="0"/>
              <a:t>J, B and O are hex characters</a:t>
            </a:r>
          </a:p>
          <a:p>
            <a:r>
              <a:rPr lang="en-US" sz="2000" dirty="0" smtClean="0"/>
              <a:t>Provides </a:t>
            </a:r>
            <a:r>
              <a:rPr lang="en-US" sz="2000" dirty="0"/>
              <a:t>key size </a:t>
            </a:r>
            <a:r>
              <a:rPr lang="en-US" sz="2000" dirty="0" smtClean="0"/>
              <a:t>control</a:t>
            </a:r>
          </a:p>
          <a:p>
            <a:pPr lvl="1"/>
            <a:r>
              <a:rPr lang="en-US" sz="1800" dirty="0" smtClean="0"/>
              <a:t>Keys are 20 bytes minimum but can scale up max key </a:t>
            </a:r>
            <a:r>
              <a:rPr lang="en-US" sz="1800" dirty="0" smtClean="0"/>
              <a:t>length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7497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2000" y="1578904"/>
            <a:ext cx="11340000" cy="4377523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Kinetic Flags</a:t>
            </a: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06580"/>
              </p:ext>
            </p:extLst>
          </p:nvPr>
        </p:nvGraphicFramePr>
        <p:xfrm>
          <a:off x="1682865" y="1800320"/>
          <a:ext cx="8846916" cy="33832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537078">
                  <a:extLst>
                    <a:ext uri="{9D8B030D-6E8A-4147-A177-3AD203B41FA5}">
                      <a16:colId xmlns:a16="http://schemas.microsoft.com/office/drawing/2014/main" val="2782812760"/>
                    </a:ext>
                  </a:extLst>
                </a:gridCol>
                <a:gridCol w="4074322">
                  <a:extLst>
                    <a:ext uri="{9D8B030D-6E8A-4147-A177-3AD203B41FA5}">
                      <a16:colId xmlns:a16="http://schemas.microsoft.com/office/drawing/2014/main" val="2232030607"/>
                    </a:ext>
                  </a:extLst>
                </a:gridCol>
                <a:gridCol w="3235516">
                  <a:extLst>
                    <a:ext uri="{9D8B030D-6E8A-4147-A177-3AD203B41FA5}">
                      <a16:colId xmlns:a16="http://schemas.microsoft.com/office/drawing/2014/main" val="3076586338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Flags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Description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Values </a:t>
                      </a:r>
                      <a:r>
                        <a:rPr lang="en-US" sz="12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(defaults</a:t>
                      </a:r>
                      <a:r>
                        <a:rPr lang="en-US" sz="1200" b="1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bold)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01893064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kinetic-host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Kinetic Drive hostname or IP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“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localhost”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“192.168.1.1”, “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myhost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”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474115626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kinetic-port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Kinetic Drive port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“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8123”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“kinetic”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408079555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kinetic-tls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Enable/Disable a secure connection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58124259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kinetic-id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Kinetic User ID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32585919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kinetic-pass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</a:t>
                      </a:r>
                      <a:r>
                        <a:rPr lang="en-US" sz="16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User ID Password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“</a:t>
                      </a: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asdfasdf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”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415286645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kinetic-keylen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Set Kinetic key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length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Minimum Length is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110667869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kinetic-cversion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Kinetic Cluster Version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348852088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kinetic-</a:t>
                      </a:r>
                      <a:r>
                        <a:rPr lang="en-US" sz="16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cpolicy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Set Kinetic cache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policy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wt</a:t>
                      </a:r>
                      <a:r>
                        <a:rPr lang="en-US" sz="16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|wb|flush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160497671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kinetic-verbose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Set Kinetic engine verbosity</a:t>
                      </a:r>
                    </a:p>
                  </a:txBody>
                  <a:tcPr marL="45720" marR="4572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6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  <a:r>
                        <a:rPr lang="en-US" sz="16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|1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/>
                </a:tc>
                <a:extLst>
                  <a:ext uri="{0D108BD9-81ED-4DB2-BD59-A6C34878D82A}">
                    <a16:rowId xmlns:a16="http://schemas.microsoft.com/office/drawing/2014/main" val="4124701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229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68643809"/>
              </p:ext>
            </p:extLst>
          </p:nvPr>
        </p:nvGraphicFramePr>
        <p:xfrm>
          <a:off x="1337887" y="2450638"/>
          <a:ext cx="9485445" cy="163068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50140">
                  <a:extLst>
                    <a:ext uri="{9D8B030D-6E8A-4147-A177-3AD203B41FA5}">
                      <a16:colId xmlns:a16="http://schemas.microsoft.com/office/drawing/2014/main" val="3476426733"/>
                    </a:ext>
                  </a:extLst>
                </a:gridCol>
                <a:gridCol w="1679471">
                  <a:extLst>
                    <a:ext uri="{9D8B030D-6E8A-4147-A177-3AD203B41FA5}">
                      <a16:colId xmlns:a16="http://schemas.microsoft.com/office/drawing/2014/main" val="1141385481"/>
                    </a:ext>
                  </a:extLst>
                </a:gridCol>
                <a:gridCol w="2151380">
                  <a:extLst>
                    <a:ext uri="{9D8B030D-6E8A-4147-A177-3AD203B41FA5}">
                      <a16:colId xmlns:a16="http://schemas.microsoft.com/office/drawing/2014/main" val="2342098785"/>
                    </a:ext>
                  </a:extLst>
                </a:gridCol>
                <a:gridCol w="2406552">
                  <a:extLst>
                    <a:ext uri="{9D8B030D-6E8A-4147-A177-3AD203B41FA5}">
                      <a16:colId xmlns:a16="http://schemas.microsoft.com/office/drawing/2014/main" val="1790581730"/>
                    </a:ext>
                  </a:extLst>
                </a:gridCol>
                <a:gridCol w="2197902">
                  <a:extLst>
                    <a:ext uri="{9D8B030D-6E8A-4147-A177-3AD203B41FA5}">
                      <a16:colId xmlns:a16="http://schemas.microsoft.com/office/drawing/2014/main" val="30528202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‘F:’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‘JJJ’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‘BBBBB’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‘OOOOOOOOOO’</a:t>
                      </a:r>
                      <a:endParaRPr lang="en-US" sz="18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‘...</a:t>
                      </a:r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....’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607607"/>
                  </a:ext>
                </a:extLst>
              </a:tr>
              <a:tr h="187729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MAGIC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ASCII Hex Job#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ASCII Hex </a:t>
                      </a:r>
                      <a:r>
                        <a:rPr lang="en-US" sz="14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Blocksize</a:t>
                      </a:r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in KiB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ASCII Hex </a:t>
                      </a:r>
                      <a:r>
                        <a:rPr lang="en-US" sz="14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Offset</a:t>
                      </a:r>
                      <a:endParaRPr lang="en-US" sz="1400" b="0" i="0" u="none" strike="noStrike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Variable</a:t>
                      </a:r>
                      <a:r>
                        <a:rPr lang="en-US" sz="1600" b="0" i="0" u="none" strike="noStrike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Remaining Pad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8733366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Prefix: 10 bytes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Offset: 10 bytes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Pad: kinetic-</a:t>
                      </a:r>
                      <a:r>
                        <a:rPr lang="en-US" sz="1600" b="0" i="0" u="none" strike="noStrike" kern="120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keylen</a:t>
                      </a:r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 - 20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789913"/>
                  </a:ext>
                </a:extLst>
              </a:tr>
              <a:tr h="370840">
                <a:tc gridSpan="4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Minimum Key: 20 bytes</a:t>
                      </a:r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US" sz="1600" b="0" i="0" u="none" strike="noStrike" kern="12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Optional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70975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FIO Kinetic Key Generation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4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22113" y="6323013"/>
            <a:ext cx="369887" cy="365125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573216" y="411599"/>
            <a:ext cx="11015719" cy="609397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./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fio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--thread --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ioengine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=kinetic --name=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-writer --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iodepth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=1 --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=write --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=1m --direct=0 --size=128m --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numjobs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=1  --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exitall_on_error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kinetic-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cpolicy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wb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-writer: (g=0):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=write,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=(R) 1024KiB-1024KiB, (W) 1024KiB-1024KiB, (T) 1024KiB-1024KiB,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ioengine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=kinetic,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iodepth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fio-3.23-48-g0129-dirty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Starting 1 thread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Opening Kinetic 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Timestamp thread spinning.....</a:t>
            </a: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ZeroCopy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Enabled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Kinetic: Host=localhost; Port=8123;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KeyLen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=20;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CachePolicy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=WB; 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Put RPC statistics: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BS, OK, %, Failed, %, Dropped, %,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Total,Throughput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MiB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/s), Mean Send Size(B), % BS, Mean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Recv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Size B), % BS, Mean Key Length(B), Mean Value Length(B), Mean RPC Time µS,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stddev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Mean Send Time µS,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stddev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% of RPC, Mean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Recv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Time µS,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stddev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, % of RPC, Mean Server Time µS, % of RPC, 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KS: 1048576,     128, 100%,       0,   0%,       0,   0%,     128 ,  , 1048667.781, 100.0087529%,   65.78125, 0.006273388863%,         20,    1048576, 6063.851563, 53955.8, 912.7109375, 150.183, 15.05167018%,  54.890625, 24.1671, 0.9052105652%,    5096.25, 84.04311925%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seq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-writer: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groupid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=0, jobs=1): err= 0: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pid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=40282: Fri Mar 19 08:47:48 2021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write: IOPS=163, BW=164MiB/s (172MB/s)(128MiB/782msec); 0 zone resets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): min=906, max=611744,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=6074.80,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=53956.05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): min=925, max=611776,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=6099.09,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=53956.72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percentiles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|  1.00th=[   938],  5.00th=[  1123], 10.00th=[  1123], 20.00th=[  1123],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| 30.00th=[  1172], 40.00th=[  1188], 50.00th=[  1303], 60.00th=[  1369],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| 70.00th=[  1385], 80.00th=[  1434], 90.00th=[  1549], 95.00th=[  1778],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| 99.00th=[  2147], 99.50th=[608175], 99.90th=[608175], 99.95th=[608175],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| 99.99th=[608175]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(  KiB/s): min=131072, max=131072, per=78.20%,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=131072.00,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 0.00, samples=1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iops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: min=  128, max=  128,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=128.00,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stdev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 0.00, samples=1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  : 1000=3.12%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lat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msec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   : 2=95.31%, 4=0.78%, 750=0.78%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: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usr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=4.48%, sys=2.82%,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ctx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=11892,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majf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=0,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minf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=1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IO depths    : 1=100.0%, 2=0.0%, 4=0.0%, 8=0.0%, 16=0.0%, 32=0.0%, &gt;=64=0.0%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submit    : 0=0.0%, 4=100.0%, 8=0.0%, 16=0.0%, 32=0.0%, 64=0.0%, &gt;=64=0.0%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complete  : 0=0.0%, 4=100.0%, 8=0.0%, 16=0.0%, 32=0.0%, 64=0.0%, &gt;=64=0.0%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issued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rwts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: total=0,128,0,0 short=0,0,0,0 dropped=0,0,0,0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   latency   : target=0, window=0, percentile=100.00%, depth=1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Run status group 0 (all jobs):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 WRITE: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bw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=164MiB/s (172MB/s), 164MiB/s-164MiB/s (172MB/s-172MB/s), 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=128MiB (134MB), run=782-782msec</a:t>
            </a:r>
          </a:p>
        </p:txBody>
      </p:sp>
    </p:spTree>
    <p:extLst>
      <p:ext uri="{BB962C8B-B14F-4D97-AF65-F5344CB8AC3E}">
        <p14:creationId xmlns:p14="http://schemas.microsoft.com/office/powerpoint/2010/main" val="1367183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822113" y="6323013"/>
            <a:ext cx="369887" cy="365125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6" name="TextBox 5"/>
          <p:cNvSpPr txBox="1"/>
          <p:nvPr/>
        </p:nvSpPr>
        <p:spPr>
          <a:xfrm>
            <a:off x="563384" y="966732"/>
            <a:ext cx="11015719" cy="455509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kctl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range -n 10 -S F:00010000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F:00010000000000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F:00010000100000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F:00010000200000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F:00010000300000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F:00010000400000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F:00010000500000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F:00010000600000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F:00010000700000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F:00010000800000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F:00010000900000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kctl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get -X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F:00010000700000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Key(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00000000 46 3A 30 30 30 31 30 30 30 30 37 30 30 30 30 30  |  F:00010000700000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Length: 1048576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00000000 00 00 60 00 00 00 00 00 0E 67 09 74 C7 9B 25 0D  |  ..`......g.t..%.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00000010 E1 2C FA 3A 74 F9 A2 19 9C C5 EE 70 B1 41 61 1C  |  .,.:t......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p.Aa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00000020 B3 D8 4F CB BE 6F F7 12 16 7B 10 ED 4F 88 A4 06  |  ..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O..o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...{..O...</a:t>
            </a: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00000030 02 00 00 00 00 00 00 00 97 24 CF 26 00 00 00 00  |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.........$.&amp;....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 . .</a:t>
            </a:r>
          </a:p>
          <a:p>
            <a:endParaRPr lang="en-US" sz="10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000fffd0 02 D4 9F B4 40 F0 D7 08 80 FA 92 2C B8 A3 88 1C  |  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....@......,....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000fffe0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50 5F 52 88 2D FE 34 0B EA 4B 62 81 9C DB 7F 09  |  P_R.-.4..Kb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.....</a:t>
            </a: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000ffff0 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7D 49 37 6A C2 BA 47 14 2F 69 88 A8 3C C2 52 0C  |  }I7j..G./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..&lt;.R</a:t>
            </a:r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$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80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Randomizing </a:t>
            </a:r>
            <a:r>
              <a:rPr lang="en-US" dirty="0" smtClean="0"/>
              <a:t>job order </a:t>
            </a:r>
            <a:r>
              <a:rPr lang="en-US" dirty="0" smtClean="0"/>
              <a:t>might be important </a:t>
            </a:r>
            <a:r>
              <a:rPr lang="en-US" dirty="0" smtClean="0"/>
              <a:t>because jobs </a:t>
            </a:r>
            <a:r>
              <a:rPr lang="en-US" dirty="0" smtClean="0"/>
              <a:t>create state in Kinetic, </a:t>
            </a:r>
            <a:r>
              <a:rPr lang="en-US" dirty="0" err="1" smtClean="0"/>
              <a:t>ChrisF</a:t>
            </a:r>
            <a:r>
              <a:rPr lang="en-US" dirty="0" smtClean="0"/>
              <a:t> Mar21</a:t>
            </a:r>
            <a:r>
              <a:rPr lang="en-US" dirty="0" smtClean="0"/>
              <a:t>.</a:t>
            </a:r>
          </a:p>
          <a:p>
            <a:r>
              <a:rPr lang="en-US" dirty="0" smtClean="0"/>
              <a:t>WT is a bad name for that caching policy</a:t>
            </a:r>
          </a:p>
          <a:p>
            <a:pPr lvl="1"/>
            <a:r>
              <a:rPr lang="en-US" dirty="0" smtClean="0"/>
              <a:t>WT is actually Write Though Combine. That is the server waits fix window periods of time for other WT writes to arrive to combine them as a single commit</a:t>
            </a:r>
            <a:r>
              <a:rPr lang="en-US" dirty="0" smtClean="0"/>
              <a:t>.  In QD=1 scenarios, this means no other IO will arrive and the window is simply latency added to every IO.</a:t>
            </a:r>
          </a:p>
          <a:p>
            <a:pPr lvl="1"/>
            <a:r>
              <a:rPr lang="en-US" dirty="0" smtClean="0"/>
              <a:t>FLUSH is </a:t>
            </a:r>
            <a:r>
              <a:rPr lang="en-US" smtClean="0"/>
              <a:t>actually tru</a:t>
            </a:r>
            <a:r>
              <a:rPr lang="en-US" smtClean="0"/>
              <a:t>e WT.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Notes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1822113" y="6323013"/>
            <a:ext cx="369887" cy="365125"/>
          </a:xfrm>
        </p:spPr>
        <p:txBody>
          <a:bodyPr/>
          <a:lstStyle/>
          <a:p>
            <a:fld id="{19B51A1E-902D-48AF-9020-955120F399B6}" type="slidenum">
              <a:rPr lang="en-US" noProof="0" smtClean="0"/>
              <a:pPr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2946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1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056AFF"/>
      </a:accent1>
      <a:accent2>
        <a:srgbClr val="FF391E"/>
      </a:accent2>
      <a:accent3>
        <a:srgbClr val="A1CC18"/>
      </a:accent3>
      <a:accent4>
        <a:srgbClr val="FFC000"/>
      </a:accent4>
      <a:accent5>
        <a:srgbClr val="1554B2"/>
      </a:accent5>
      <a:accent6>
        <a:srgbClr val="8BB20C"/>
      </a:accent6>
      <a:hlink>
        <a:srgbClr val="056AFF"/>
      </a:hlink>
      <a:folHlink>
        <a:srgbClr val="056AFF"/>
      </a:folHlink>
    </a:clrScheme>
    <a:fontScheme name="Custom 150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6000">
              <a:schemeClr val="bg1">
                <a:alpha val="90000"/>
              </a:schemeClr>
            </a:gs>
            <a:gs pos="0">
              <a:schemeClr val="accent1">
                <a:lumMod val="20000"/>
                <a:lumOff val="80000"/>
                <a:alpha val="50000"/>
              </a:schemeClr>
            </a:gs>
            <a:gs pos="80000">
              <a:schemeClr val="bg1">
                <a:lumMod val="95000"/>
              </a:schemeClr>
            </a:gs>
          </a:gsLst>
          <a:lin ang="3600000" scaled="0"/>
        </a:gradFill>
      </a:spPr>
      <a:bodyPr rot="0" spcFirstLastPara="0" vertOverflow="overflow" horzOverflow="overflow" vert="horz" wrap="square" lIns="72000" tIns="0" rIns="180000" bIns="180000" numCol="1" spcCol="0" rtlCol="0" fromWordArt="0" anchor="b" anchorCtr="0" forceAA="0" compatLnSpc="1">
        <a:prstTxWarp prst="textNoShape">
          <a:avLst/>
        </a:prstTxWarp>
        <a:noAutofit/>
      </a:bodyPr>
      <a:lstStyle>
        <a:defPPr algn="r">
          <a:lnSpc>
            <a:spcPts val="4700"/>
          </a:lnSpc>
          <a:spcBef>
            <a:spcPct val="0"/>
          </a:spcBef>
          <a:defRPr sz="4500">
            <a:solidFill>
              <a:schemeClr val="tx1"/>
            </a:solidFill>
            <a:latin typeface="Rockwell" panose="02060603020205020403" pitchFamily="18" charset="0"/>
            <a:ea typeface="+mj-ea"/>
            <a:cs typeface="+mj-cs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TF44613219_Snowscape presentation_AAS_v3" id="{3F58B2BF-7FCB-4030-95D0-6E1293A51CD9}" vid="{53A5683B-83CA-458E-B89B-61DA222BA63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4A1A72F-8D9B-43C2-9EF9-F1EF7B91BE5A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71af3243-3dd4-4a8d-8c0d-dd76da1f02a5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F4597FF3-20AC-4CC1-81BE-167C9DD71F8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D349276-D03C-4504-A5DA-3C2BED60D32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Snowscape presentation</Template>
  <TotalTime>0</TotalTime>
  <Words>1177</Words>
  <Application>Microsoft Office PowerPoint</Application>
  <PresentationFormat>Widescreen</PresentationFormat>
  <Paragraphs>164</Paragraphs>
  <Slides>15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Calibri</vt:lpstr>
      <vt:lpstr>Calibri Light</vt:lpstr>
      <vt:lpstr>Consolas</vt:lpstr>
      <vt:lpstr>Courier New</vt:lpstr>
      <vt:lpstr>Rockwell</vt:lpstr>
      <vt:lpstr>Times New Roman</vt:lpstr>
      <vt:lpstr>Office Theme</vt:lpstr>
      <vt:lpstr>Kinetic FIO Engine Design</vt:lpstr>
      <vt:lpstr>PowerPoint Presentation</vt:lpstr>
      <vt:lpstr>FIO Background</vt:lpstr>
      <vt:lpstr>Kinetic FIO Support - New Kinetic FIO engine</vt:lpstr>
      <vt:lpstr>Kinetic Flags</vt:lpstr>
      <vt:lpstr>FIO Kinetic Key Generation</vt:lpstr>
      <vt:lpstr>PowerPoint Presentation</vt:lpstr>
      <vt:lpstr>PowerPoint Presentation</vt:lpstr>
      <vt:lpstr>Notes</vt:lpstr>
      <vt:lpstr>PowerPoint Presentation</vt:lpstr>
      <vt:lpstr>PowerPoint Presentation</vt:lpstr>
      <vt:lpstr>Large Image Slide</vt:lpstr>
      <vt:lpstr>Thank You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2020-05-19T16:04:13Z</dcterms:created>
  <dcterms:modified xsi:type="dcterms:W3CDTF">2021-04-21T17:14:00Z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